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9" r:id="rId5"/>
    <p:sldId id="258"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6/29/2022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6/29/2022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684892" y="2407508"/>
            <a:ext cx="8308080" cy="1153374"/>
          </a:xfrm>
          <a:prstGeom prst="rect">
            <a:avLst/>
          </a:prstGeom>
          <a:noFill/>
          <a:ln w="9525">
            <a:noFill/>
            <a:miter lim="800000"/>
            <a:headEnd/>
            <a:tailEnd/>
          </a:ln>
        </p:spPr>
        <p:txBody>
          <a:bodyPr rot="0" vert="horz" wrap="square" lIns="91440" tIns="45720" rIns="91440" bIns="45720" anchor="t" anchorCtr="0">
            <a:noAutofit/>
          </a:bodyPr>
          <a:lstStyle/>
          <a:p>
            <a:r>
              <a:rPr lang="en-US" sz="6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Emotion labor</a:t>
            </a:r>
          </a:p>
        </p:txBody>
      </p:sp>
      <p:sp>
        <p:nvSpPr>
          <p:cNvPr id="3" name="TextBox 2"/>
          <p:cNvSpPr txBox="1"/>
          <p:nvPr/>
        </p:nvSpPr>
        <p:spPr>
          <a:xfrm>
            <a:off x="684892" y="5665722"/>
            <a:ext cx="6932815" cy="461665"/>
          </a:xfrm>
          <a:prstGeom prst="rect">
            <a:avLst/>
          </a:prstGeom>
          <a:noFill/>
        </p:spPr>
        <p:txBody>
          <a:bodyPr wrap="square" rtlCol="0">
            <a:spAutoFit/>
          </a:bodyPr>
          <a:lstStyle/>
          <a:p>
            <a:r>
              <a:rPr lang="en-US" sz="1200" dirty="0">
                <a:solidFill>
                  <a:schemeClr val="bg1"/>
                </a:solidFill>
                <a:latin typeface="Myriad Pro" panose="020B0503030403020204" pitchFamily="34" charset="0"/>
              </a:rPr>
              <a:t>Created by Dr. Kris Acheson-Clair, CILMAR</a:t>
            </a:r>
          </a:p>
          <a:p>
            <a:endParaRPr lang="en-US" sz="1200" dirty="0">
              <a:solidFill>
                <a:schemeClr val="bg1"/>
              </a:solidFill>
            </a:endParaRP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281985"/>
            <a:ext cx="8485113" cy="4924425"/>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What is emotion labor?</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According to Hochschild (1983), emotion labor is the work that professionals are expected to perform to manage their feelings and ”to create a publicly observable facial and bodily display” (p. 7).</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Emotion labor involves the following:</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Surface acting: Verbal and nonverbal displays of emotions that are not genuinely felt by the person performing them.</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Deep acting: Consciously generating emotions towards other people in order to experience the appropriate, authentic emotion needed for the interaction.</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Emotional consonance: Feeling the appropriate emotion required without effort (Acheson et al., 2016; Hochschild, 1983)</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Emotion labor</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113455"/>
            <a:ext cx="9623403" cy="5064152"/>
          </a:xfrm>
        </p:spPr>
        <p:txBody>
          <a:bodyPr>
            <a:noAutofit/>
          </a:bodyPr>
          <a:lstStyle/>
          <a:p>
            <a:pPr marL="0" indent="0">
              <a:buNone/>
            </a:pPr>
            <a:r>
              <a:rPr lang="en-US" sz="2000" b="1" dirty="0">
                <a:solidFill>
                  <a:srgbClr val="495455"/>
                </a:solidFill>
                <a:latin typeface="Acumin Pro" panose="020B0504020202020204" pitchFamily="34" charset="77"/>
                <a:ea typeface="Arial" charset="0"/>
                <a:cs typeface="Arial" charset="0"/>
              </a:rPr>
              <a:t>Emotion labor scholarship</a:t>
            </a:r>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Professions studied:</a:t>
            </a:r>
          </a:p>
          <a:p>
            <a:pPr marL="342900" indent="-342900"/>
            <a:r>
              <a:rPr lang="en-US" sz="2000" dirty="0">
                <a:solidFill>
                  <a:srgbClr val="495455"/>
                </a:solidFill>
                <a:latin typeface="Acumin Pro" panose="020B0504020202020204" pitchFamily="34" charset="77"/>
                <a:ea typeface="Arial" charset="0"/>
                <a:cs typeface="Arial" charset="0"/>
              </a:rPr>
              <a:t>Medical professionals, particularly nurses &amp; physicians</a:t>
            </a:r>
          </a:p>
          <a:p>
            <a:pPr marL="342900" indent="-342900"/>
            <a:r>
              <a:rPr lang="en-US" sz="2000" dirty="0">
                <a:solidFill>
                  <a:srgbClr val="495455"/>
                </a:solidFill>
                <a:latin typeface="Acumin Pro" panose="020B0504020202020204" pitchFamily="34" charset="77"/>
                <a:ea typeface="Arial" charset="0"/>
                <a:cs typeface="Arial" charset="0"/>
              </a:rPr>
              <a:t>Mental health professionals</a:t>
            </a:r>
          </a:p>
          <a:p>
            <a:pPr marL="342900" indent="-342900"/>
            <a:r>
              <a:rPr lang="en-US" sz="2000" dirty="0">
                <a:solidFill>
                  <a:srgbClr val="495455"/>
                </a:solidFill>
                <a:latin typeface="Acumin Pro" panose="020B0504020202020204" pitchFamily="34" charset="77"/>
                <a:ea typeface="Arial" charset="0"/>
                <a:cs typeface="Arial" charset="0"/>
              </a:rPr>
              <a:t>Childcare professionals</a:t>
            </a:r>
          </a:p>
          <a:p>
            <a:pPr marL="342900" indent="-342900"/>
            <a:r>
              <a:rPr lang="en-US" sz="2000" dirty="0">
                <a:solidFill>
                  <a:srgbClr val="495455"/>
                </a:solidFill>
                <a:latin typeface="Acumin Pro" panose="020B0504020202020204" pitchFamily="34" charset="77"/>
                <a:ea typeface="Arial" charset="0"/>
                <a:cs typeface="Arial" charset="0"/>
              </a:rPr>
              <a:t>Criminal justice professionals, such as 911 operators, correctional facility officers, firefighters, and law enforcement officials</a:t>
            </a:r>
          </a:p>
          <a:p>
            <a:pPr marL="342900" indent="-342900"/>
            <a:r>
              <a:rPr lang="en-US" sz="2000" dirty="0">
                <a:solidFill>
                  <a:srgbClr val="495455"/>
                </a:solidFill>
                <a:latin typeface="Acumin Pro" panose="020B0504020202020204" pitchFamily="34" charset="77"/>
                <a:ea typeface="Arial" charset="0"/>
                <a:cs typeface="Arial" charset="0"/>
              </a:rPr>
              <a:t>Social workers</a:t>
            </a:r>
          </a:p>
          <a:p>
            <a:pPr marL="342900" indent="-342900"/>
            <a:r>
              <a:rPr lang="en-US" sz="2000" dirty="0">
                <a:solidFill>
                  <a:srgbClr val="495455"/>
                </a:solidFill>
                <a:latin typeface="Acumin Pro" panose="020B0504020202020204" pitchFamily="34" charset="77"/>
                <a:ea typeface="Arial" charset="0"/>
                <a:cs typeface="Arial" charset="0"/>
              </a:rPr>
              <a:t>Clergy members</a:t>
            </a:r>
          </a:p>
          <a:p>
            <a:pPr marL="342900" indent="-342900"/>
            <a:r>
              <a:rPr lang="en-US" sz="2000" dirty="0">
                <a:solidFill>
                  <a:srgbClr val="495455"/>
                </a:solidFill>
                <a:latin typeface="Acumin Pro" panose="020B0504020202020204" pitchFamily="34" charset="77"/>
                <a:ea typeface="Arial" charset="0"/>
                <a:cs typeface="Arial" charset="0"/>
              </a:rPr>
              <a:t>Hospitality &amp; tourism professionals</a:t>
            </a:r>
          </a:p>
          <a:p>
            <a:pPr marL="342900" indent="-342900"/>
            <a:r>
              <a:rPr lang="en-US" sz="2000" dirty="0">
                <a:solidFill>
                  <a:srgbClr val="495455"/>
                </a:solidFill>
                <a:latin typeface="Acumin Pro" panose="020B0504020202020204" pitchFamily="34" charset="77"/>
                <a:ea typeface="Arial" charset="0"/>
                <a:cs typeface="Arial" charset="0"/>
              </a:rPr>
              <a:t>Educators</a:t>
            </a:r>
          </a:p>
          <a:p>
            <a:pPr marL="342900" indent="-342900"/>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Can you think of any other professions where you might have to perform emotion labor?</a:t>
            </a:r>
          </a:p>
          <a:p>
            <a:endParaRPr lang="en-US" sz="2000" dirty="0">
              <a:solidFill>
                <a:srgbClr val="495455"/>
              </a:solidFill>
              <a:latin typeface="Acumin Pro" panose="020B0504020202020204" pitchFamily="34" charset="77"/>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Emotion labor</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29203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113455"/>
            <a:ext cx="9623403" cy="5064152"/>
          </a:xfrm>
        </p:spPr>
        <p:txBody>
          <a:bodyPr>
            <a:noAutofit/>
          </a:bodyPr>
          <a:lstStyle/>
          <a:p>
            <a:pPr marL="0" indent="0">
              <a:buNone/>
            </a:pPr>
            <a:r>
              <a:rPr lang="en-US" sz="2000" b="1" dirty="0">
                <a:solidFill>
                  <a:srgbClr val="495455"/>
                </a:solidFill>
                <a:latin typeface="Myriad Pro" panose="020B0503030403020204" pitchFamily="34" charset="0"/>
                <a:ea typeface="Arial" charset="0"/>
                <a:cs typeface="Arial" charset="0"/>
              </a:rPr>
              <a:t>Emotion labor scholarship (continued)</a:t>
            </a:r>
            <a:endParaRPr lang="en-US" sz="2000" dirty="0">
              <a:solidFill>
                <a:srgbClr val="495455"/>
              </a:solidFill>
              <a:latin typeface="Myriad Pro" panose="020B0503030403020204" pitchFamily="34" charset="0"/>
              <a:ea typeface="Arial" charset="0"/>
              <a:cs typeface="Arial" charset="0"/>
            </a:endParaRPr>
          </a:p>
          <a:p>
            <a:pPr marL="0" indent="0">
              <a:buNone/>
            </a:pPr>
            <a:r>
              <a:rPr lang="en-US" sz="2000" dirty="0">
                <a:solidFill>
                  <a:srgbClr val="495455"/>
                </a:solidFill>
                <a:latin typeface="Myriad Pro" panose="020B0503030403020204" pitchFamily="34" charset="0"/>
                <a:ea typeface="Arial" charset="0"/>
                <a:cs typeface="Arial" charset="0"/>
              </a:rPr>
              <a:t>Most often applied to women-dominated professions , and women often encounter a different set of rules about expected emotions (Gray, 2010; Payne, 2009)</a:t>
            </a:r>
            <a:br>
              <a:rPr lang="en-US" sz="2000" dirty="0">
                <a:solidFill>
                  <a:srgbClr val="495455"/>
                </a:solidFill>
                <a:latin typeface="Myriad Pro" panose="020B0503030403020204" pitchFamily="34" charset="0"/>
                <a:ea typeface="Arial" charset="0"/>
                <a:cs typeface="Arial" charset="0"/>
              </a:rPr>
            </a:br>
            <a:endParaRPr lang="en-US" sz="2000" dirty="0">
              <a:solidFill>
                <a:srgbClr val="495455"/>
              </a:solidFill>
              <a:latin typeface="Myriad Pro" panose="020B0503030403020204" pitchFamily="34" charset="0"/>
              <a:ea typeface="Arial" charset="0"/>
              <a:cs typeface="Arial" charset="0"/>
            </a:endParaRPr>
          </a:p>
          <a:p>
            <a:pPr marL="0" indent="0">
              <a:buNone/>
            </a:pPr>
            <a:r>
              <a:rPr lang="en-US" sz="2000" dirty="0">
                <a:solidFill>
                  <a:srgbClr val="495455"/>
                </a:solidFill>
                <a:latin typeface="Myriad Pro" panose="020B0503030403020204" pitchFamily="34" charset="0"/>
                <a:ea typeface="Arial" charset="0"/>
                <a:cs typeface="Arial" charset="0"/>
              </a:rPr>
              <a:t>Emotion labor often expected in particular professions, especially the service and hospitality/tourism industries (Brotheridge &amp; </a:t>
            </a:r>
            <a:r>
              <a:rPr lang="en-US" sz="2000" dirty="0" err="1">
                <a:solidFill>
                  <a:srgbClr val="495455"/>
                </a:solidFill>
                <a:latin typeface="Myriad Pro" panose="020B0503030403020204" pitchFamily="34" charset="0"/>
                <a:ea typeface="Arial" charset="0"/>
                <a:cs typeface="Arial" charset="0"/>
              </a:rPr>
              <a:t>Grandey</a:t>
            </a:r>
            <a:r>
              <a:rPr lang="en-US" sz="2000" dirty="0">
                <a:solidFill>
                  <a:srgbClr val="495455"/>
                </a:solidFill>
                <a:latin typeface="Myriad Pro" panose="020B0503030403020204" pitchFamily="34" charset="0"/>
                <a:ea typeface="Arial" charset="0"/>
                <a:cs typeface="Arial" charset="0"/>
              </a:rPr>
              <a:t>, 2002). </a:t>
            </a:r>
            <a:br>
              <a:rPr lang="en-US" sz="2000" dirty="0">
                <a:solidFill>
                  <a:srgbClr val="495455"/>
                </a:solidFill>
                <a:latin typeface="Myriad Pro" panose="020B0503030403020204" pitchFamily="34" charset="0"/>
                <a:ea typeface="Arial" charset="0"/>
                <a:cs typeface="Arial" charset="0"/>
              </a:rPr>
            </a:br>
            <a:endParaRPr lang="en-US" sz="2000" dirty="0">
              <a:solidFill>
                <a:srgbClr val="495455"/>
              </a:solidFill>
              <a:latin typeface="Myriad Pro" panose="020B0503030403020204" pitchFamily="34" charset="0"/>
              <a:ea typeface="Arial" charset="0"/>
              <a:cs typeface="Arial" charset="0"/>
            </a:endParaRPr>
          </a:p>
          <a:p>
            <a:pPr marL="0" indent="0">
              <a:buNone/>
            </a:pPr>
            <a:r>
              <a:rPr lang="en-US" sz="2000" dirty="0">
                <a:solidFill>
                  <a:srgbClr val="495455"/>
                </a:solidFill>
                <a:latin typeface="Myriad Pro" panose="020B0503030403020204" pitchFamily="34" charset="0"/>
                <a:ea typeface="Arial" charset="0"/>
                <a:cs typeface="Arial" charset="0"/>
              </a:rPr>
              <a:t>There are both positive and negative effects of emotion labor:</a:t>
            </a:r>
          </a:p>
          <a:p>
            <a:pPr marL="342900" indent="-342900"/>
            <a:r>
              <a:rPr lang="en-US" sz="2000" dirty="0">
                <a:solidFill>
                  <a:srgbClr val="495455"/>
                </a:solidFill>
                <a:latin typeface="Myriad Pro" panose="020B0503030403020204" pitchFamily="34" charset="0"/>
                <a:ea typeface="Arial" charset="0"/>
                <a:cs typeface="Arial" charset="0"/>
              </a:rPr>
              <a:t>Many professionals find work with high emotion labor rewarding (Boyer et al., 2013)</a:t>
            </a:r>
          </a:p>
          <a:p>
            <a:pPr marL="342900" indent="-342900"/>
            <a:r>
              <a:rPr lang="en-US" sz="2000" dirty="0">
                <a:solidFill>
                  <a:srgbClr val="495455"/>
                </a:solidFill>
                <a:latin typeface="Myriad Pro" panose="020B0503030403020204" pitchFamily="34" charset="0"/>
                <a:ea typeface="Arial" charset="0"/>
                <a:cs typeface="Arial" charset="0"/>
              </a:rPr>
              <a:t>Can lead to burnout and emotional exhaustion in some, but not all, professions with high levels of emotion labor (</a:t>
            </a:r>
            <a:r>
              <a:rPr lang="en-US" sz="2000" dirty="0" err="1">
                <a:solidFill>
                  <a:srgbClr val="495455"/>
                </a:solidFill>
                <a:latin typeface="Myriad Pro" panose="020B0503030403020204" pitchFamily="34" charset="0"/>
                <a:ea typeface="Arial" charset="0"/>
                <a:cs typeface="Arial" charset="0"/>
              </a:rPr>
              <a:t>Näring</a:t>
            </a:r>
            <a:r>
              <a:rPr lang="en-US" sz="2000" dirty="0">
                <a:solidFill>
                  <a:srgbClr val="495455"/>
                </a:solidFill>
                <a:latin typeface="Myriad Pro" panose="020B0503030403020204" pitchFamily="34" charset="0"/>
                <a:ea typeface="Arial" charset="0"/>
                <a:cs typeface="Arial" charset="0"/>
              </a:rPr>
              <a:t> et al., 2006). </a:t>
            </a:r>
          </a:p>
          <a:p>
            <a:pPr marL="342900" indent="-342900"/>
            <a:r>
              <a:rPr lang="en-US" sz="2000" dirty="0">
                <a:solidFill>
                  <a:srgbClr val="495455"/>
                </a:solidFill>
                <a:latin typeface="Myriad Pro" panose="020B0503030403020204" pitchFamily="34" charset="0"/>
                <a:ea typeface="Arial" charset="0"/>
                <a:cs typeface="Arial" charset="0"/>
              </a:rPr>
              <a:t>Burnout/emotional exhaustion associated with imbalance between emotional effort and job satisfaction (Martínez-</a:t>
            </a:r>
            <a:r>
              <a:rPr lang="en-US" sz="2000" dirty="0" err="1">
                <a:solidFill>
                  <a:srgbClr val="495455"/>
                </a:solidFill>
                <a:latin typeface="Myriad Pro" panose="020B0503030403020204" pitchFamily="34" charset="0"/>
                <a:ea typeface="Arial" charset="0"/>
                <a:cs typeface="Arial" charset="0"/>
              </a:rPr>
              <a:t>Iñigo</a:t>
            </a:r>
            <a:r>
              <a:rPr lang="en-US" sz="2000" dirty="0">
                <a:solidFill>
                  <a:srgbClr val="495455"/>
                </a:solidFill>
                <a:latin typeface="Myriad Pro" panose="020B0503030403020204" pitchFamily="34" charset="0"/>
                <a:ea typeface="Arial" charset="0"/>
                <a:cs typeface="Arial" charset="0"/>
              </a:rPr>
              <a:t>, et al., 2007)</a:t>
            </a:r>
          </a:p>
          <a:p>
            <a:endParaRPr lang="en-US" sz="2000" dirty="0">
              <a:solidFill>
                <a:srgbClr val="495455"/>
              </a:solidFill>
              <a:latin typeface="Acumin Pro" panose="020B0504020202020204" pitchFamily="34" charset="77"/>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Emotion labor</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615794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113455"/>
            <a:ext cx="9623403" cy="5064152"/>
          </a:xfrm>
        </p:spPr>
        <p:txBody>
          <a:bodyPr>
            <a:noAutofit/>
          </a:bodyPr>
          <a:lstStyle/>
          <a:p>
            <a:pPr marL="0" indent="0">
              <a:buNone/>
            </a:pPr>
            <a:r>
              <a:rPr lang="en-US" sz="2000" b="1" dirty="0">
                <a:solidFill>
                  <a:srgbClr val="495455"/>
                </a:solidFill>
                <a:latin typeface="Myriad Pro" panose="020B0503030403020204" pitchFamily="34" charset="0"/>
                <a:ea typeface="Arial" charset="0"/>
                <a:cs typeface="Arial" charset="0"/>
              </a:rPr>
              <a:t>Emotion labor roles</a:t>
            </a:r>
          </a:p>
          <a:p>
            <a:pPr marL="0" indent="0">
              <a:buNone/>
            </a:pPr>
            <a:r>
              <a:rPr lang="en-US" sz="2000" dirty="0">
                <a:solidFill>
                  <a:srgbClr val="495455"/>
                </a:solidFill>
                <a:latin typeface="Myriad Pro" panose="020B0503030403020204" pitchFamily="34" charset="0"/>
                <a:ea typeface="Arial" charset="0"/>
                <a:cs typeface="Arial" charset="0"/>
              </a:rPr>
              <a:t>We will now transition into an experiential group activity. You will be assigned a role that you must perform during an entire round of the activity. The roles are as follows:</a:t>
            </a:r>
          </a:p>
          <a:p>
            <a:r>
              <a:rPr lang="en-US" sz="2000" dirty="0">
                <a:solidFill>
                  <a:srgbClr val="495455"/>
                </a:solidFill>
                <a:latin typeface="Myriad Pro" panose="020B0503030403020204" pitchFamily="34" charset="0"/>
                <a:ea typeface="Arial" charset="0"/>
                <a:cs typeface="Arial" charset="0"/>
              </a:rPr>
              <a:t>You must smile and nod the entire time that someone is talking to you and enthusiastically agree with everything they say.</a:t>
            </a:r>
          </a:p>
          <a:p>
            <a:r>
              <a:rPr lang="en-US" sz="2000" dirty="0">
                <a:solidFill>
                  <a:srgbClr val="495455"/>
                </a:solidFill>
                <a:latin typeface="Myriad Pro" panose="020B0503030403020204" pitchFamily="34" charset="0"/>
                <a:ea typeface="Arial" charset="0"/>
                <a:cs typeface="Arial" charset="0"/>
              </a:rPr>
              <a:t>Try to genuinely care about how other people are responding emotionally to the activity. Watch their body language, ask people if they’re doing okay, and try to express genuine concern and empathy for them.</a:t>
            </a:r>
          </a:p>
          <a:p>
            <a:r>
              <a:rPr lang="en-US" sz="2000" dirty="0">
                <a:solidFill>
                  <a:srgbClr val="495455"/>
                </a:solidFill>
                <a:latin typeface="Myriad Pro" panose="020B0503030403020204" pitchFamily="34" charset="0"/>
                <a:ea typeface="Arial" charset="0"/>
                <a:cs typeface="Arial" charset="0"/>
              </a:rPr>
              <a:t>You must hide any frustration or anxiety (or really any other emotion) that you may be feeling, always presenting a neutral facial expression and tone of voice to your team.</a:t>
            </a:r>
          </a:p>
          <a:p>
            <a:endParaRPr lang="en-US" sz="2000" dirty="0">
              <a:solidFill>
                <a:srgbClr val="495455"/>
              </a:solidFill>
              <a:latin typeface="Acumin Pro" panose="020B0504020202020204" pitchFamily="34" charset="77"/>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Emotion labor</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55520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113455"/>
            <a:ext cx="9623403" cy="5064152"/>
          </a:xfrm>
        </p:spPr>
        <p:txBody>
          <a:bodyPr>
            <a:noAutofit/>
          </a:bodyPr>
          <a:lstStyle/>
          <a:p>
            <a:pPr marL="0" indent="0">
              <a:buNone/>
            </a:pPr>
            <a:r>
              <a:rPr lang="en-US" sz="2000" b="1" dirty="0">
                <a:solidFill>
                  <a:srgbClr val="495455"/>
                </a:solidFill>
                <a:latin typeface="Myriad Pro" panose="020B0503030403020204" pitchFamily="34" charset="0"/>
                <a:ea typeface="Arial" charset="0"/>
                <a:cs typeface="Arial" charset="0"/>
              </a:rPr>
              <a:t>Debriefing Questions</a:t>
            </a:r>
          </a:p>
          <a:p>
            <a:r>
              <a:rPr lang="en-US" sz="2000" dirty="0">
                <a:solidFill>
                  <a:srgbClr val="495455"/>
                </a:solidFill>
                <a:latin typeface="Myriad Pro" panose="020B0503030403020204" pitchFamily="34" charset="0"/>
                <a:ea typeface="Arial" charset="0"/>
                <a:cs typeface="Arial" charset="0"/>
              </a:rPr>
              <a:t>How did you feel during the activity as you were performing your role(s)?</a:t>
            </a:r>
          </a:p>
          <a:p>
            <a:r>
              <a:rPr lang="en-US" sz="2000" dirty="0">
                <a:solidFill>
                  <a:srgbClr val="495455"/>
                </a:solidFill>
                <a:latin typeface="Myriad Pro" panose="020B0503030403020204" pitchFamily="34" charset="0"/>
                <a:ea typeface="Arial" charset="0"/>
                <a:cs typeface="Arial" charset="0"/>
              </a:rPr>
              <a:t>How does what you experienced in this activity connect to past experiences where you had to perform emotion labor?</a:t>
            </a:r>
          </a:p>
          <a:p>
            <a:r>
              <a:rPr lang="en-US" sz="2000" dirty="0">
                <a:solidFill>
                  <a:srgbClr val="495455"/>
                </a:solidFill>
                <a:latin typeface="Myriad Pro" panose="020B0503030403020204" pitchFamily="34" charset="0"/>
                <a:ea typeface="Arial" charset="0"/>
                <a:cs typeface="Arial" charset="0"/>
              </a:rPr>
              <a:t>How might you be called upon to perform emotion labor in your future or current career? What concerns do you have about this demand on you? What strategies may be helpful to avoid burnout?</a:t>
            </a:r>
          </a:p>
          <a:p>
            <a:endParaRPr lang="en-US" sz="2000" dirty="0">
              <a:solidFill>
                <a:srgbClr val="495455"/>
              </a:solidFill>
              <a:latin typeface="Acumin Pro" panose="020B0504020202020204" pitchFamily="34" charset="77"/>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Emotion labor</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51845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113455"/>
            <a:ext cx="9623403" cy="5064152"/>
          </a:xfrm>
        </p:spPr>
        <p:txBody>
          <a:bodyPr>
            <a:noAutofit/>
          </a:bodyPr>
          <a:lstStyle/>
          <a:p>
            <a:pPr marL="0" indent="0">
              <a:buNone/>
            </a:pPr>
            <a:r>
              <a:rPr lang="en-US" sz="1600" b="1" dirty="0">
                <a:solidFill>
                  <a:srgbClr val="495455"/>
                </a:solidFill>
                <a:latin typeface="Acumin Pro" panose="020B0504020202020204" pitchFamily="34" charset="77"/>
                <a:ea typeface="Arial" charset="0"/>
                <a:cs typeface="Arial" charset="0"/>
              </a:rPr>
              <a:t>Works Cited</a:t>
            </a:r>
          </a:p>
          <a:p>
            <a:pPr marL="0" indent="0">
              <a:buNone/>
            </a:pPr>
            <a:r>
              <a:rPr lang="en-US" sz="1600" dirty="0">
                <a:solidFill>
                  <a:srgbClr val="495455"/>
                </a:solidFill>
                <a:latin typeface="Acumin Pro" panose="020B0504020202020204" pitchFamily="34" charset="77"/>
              </a:rPr>
              <a:t>Acheson, K., Luna, K. &amp; Taylor, J. (2016). The burnout spiral: The emotion labor of five rural U.S. foreign language teachers. </a:t>
            </a:r>
            <a:r>
              <a:rPr lang="en-US" sz="1600" i="1" dirty="0">
                <a:solidFill>
                  <a:srgbClr val="495455"/>
                </a:solidFill>
                <a:latin typeface="Acumin Pro" panose="020B0504020202020204" pitchFamily="34" charset="77"/>
              </a:rPr>
              <a:t>The Modern Language Journal, 100(2</a:t>
            </a:r>
            <a:r>
              <a:rPr lang="en-US" sz="1600" dirty="0">
                <a:solidFill>
                  <a:srgbClr val="495455"/>
                </a:solidFill>
                <a:latin typeface="Acumin Pro" panose="020B0504020202020204" pitchFamily="34" charset="77"/>
              </a:rPr>
              <a:t>), 522-537. </a:t>
            </a:r>
            <a:br>
              <a:rPr lang="en-US" sz="1600" dirty="0">
                <a:solidFill>
                  <a:srgbClr val="495455"/>
                </a:solidFill>
                <a:latin typeface="Acumin Pro" panose="020B0504020202020204" pitchFamily="34" charset="77"/>
              </a:rPr>
            </a:br>
            <a:endParaRPr lang="en-US" sz="1600" dirty="0">
              <a:solidFill>
                <a:srgbClr val="495455"/>
              </a:solidFill>
              <a:latin typeface="Acumin Pro" panose="020B0504020202020204" pitchFamily="34" charset="77"/>
            </a:endParaRPr>
          </a:p>
          <a:p>
            <a:pPr marL="0" indent="0">
              <a:buNone/>
            </a:pPr>
            <a:r>
              <a:rPr lang="en-US" sz="1600" dirty="0">
                <a:solidFill>
                  <a:srgbClr val="495455"/>
                </a:solidFill>
                <a:latin typeface="Acumin Pro" panose="020B0504020202020204" pitchFamily="34" charset="77"/>
              </a:rPr>
              <a:t>Brotheridge, C.M. &amp; Lee, R.T. (2002). Development and validation of the Emotional </a:t>
            </a:r>
            <a:r>
              <a:rPr lang="en-US" sz="1600" dirty="0" err="1">
                <a:solidFill>
                  <a:srgbClr val="495455"/>
                </a:solidFill>
                <a:latin typeface="Acumin Pro" panose="020B0504020202020204" pitchFamily="34" charset="77"/>
              </a:rPr>
              <a:t>Labour</a:t>
            </a:r>
            <a:r>
              <a:rPr lang="en-US" sz="1600" dirty="0">
                <a:solidFill>
                  <a:srgbClr val="495455"/>
                </a:solidFill>
                <a:latin typeface="Acumin Pro" panose="020B0504020202020204" pitchFamily="34" charset="77"/>
              </a:rPr>
              <a:t> Scale. </a:t>
            </a:r>
            <a:r>
              <a:rPr lang="en-US" sz="1600" i="1" dirty="0">
                <a:solidFill>
                  <a:srgbClr val="495455"/>
                </a:solidFill>
                <a:latin typeface="Acumin Pro" panose="020B0504020202020204" pitchFamily="34" charset="77"/>
              </a:rPr>
              <a:t>Journal of Occupational and Organizational Psychology, 76</a:t>
            </a:r>
            <a:r>
              <a:rPr lang="en-US" sz="1600" dirty="0">
                <a:solidFill>
                  <a:srgbClr val="495455"/>
                </a:solidFill>
                <a:latin typeface="Acumin Pro" panose="020B0504020202020204" pitchFamily="34" charset="77"/>
              </a:rPr>
              <a:t>, 365-379.</a:t>
            </a:r>
            <a:br>
              <a:rPr lang="en-US" sz="1600" dirty="0">
                <a:solidFill>
                  <a:srgbClr val="495455"/>
                </a:solidFill>
                <a:latin typeface="Acumin Pro" panose="020B0504020202020204" pitchFamily="34" charset="77"/>
              </a:rPr>
            </a:br>
            <a:endParaRPr lang="en-US" sz="1600" dirty="0">
              <a:solidFill>
                <a:srgbClr val="495455"/>
              </a:solidFill>
              <a:latin typeface="Acumin Pro" panose="020B0504020202020204" pitchFamily="34" charset="77"/>
            </a:endParaRPr>
          </a:p>
          <a:p>
            <a:pPr marL="0" indent="0">
              <a:buNone/>
            </a:pPr>
            <a:r>
              <a:rPr lang="en-US" sz="1600" dirty="0">
                <a:solidFill>
                  <a:srgbClr val="495455"/>
                </a:solidFill>
                <a:latin typeface="Acumin Pro" panose="020B0504020202020204" pitchFamily="34" charset="77"/>
              </a:rPr>
              <a:t>Gray, B. (2010). Emotional </a:t>
            </a:r>
            <a:r>
              <a:rPr lang="en-US" sz="1600" dirty="0" err="1">
                <a:solidFill>
                  <a:srgbClr val="495455"/>
                </a:solidFill>
                <a:latin typeface="Acumin Pro" panose="020B0504020202020204" pitchFamily="34" charset="77"/>
              </a:rPr>
              <a:t>labour</a:t>
            </a:r>
            <a:r>
              <a:rPr lang="en-US" sz="1600" dirty="0">
                <a:solidFill>
                  <a:srgbClr val="495455"/>
                </a:solidFill>
                <a:latin typeface="Acumin Pro" panose="020B0504020202020204" pitchFamily="34" charset="77"/>
              </a:rPr>
              <a:t> and befriending in family support and child protection in Tower Hamlets. </a:t>
            </a:r>
            <a:r>
              <a:rPr lang="en-US" sz="1600" i="1" dirty="0">
                <a:solidFill>
                  <a:srgbClr val="495455"/>
                </a:solidFill>
                <a:latin typeface="Acumin Pro" panose="020B0504020202020204" pitchFamily="34" charset="77"/>
              </a:rPr>
              <a:t>Child &amp; Family Social Work, 7</a:t>
            </a:r>
            <a:r>
              <a:rPr lang="en-US" sz="1600" dirty="0">
                <a:solidFill>
                  <a:srgbClr val="495455"/>
                </a:solidFill>
                <a:latin typeface="Acumin Pro" panose="020B0504020202020204" pitchFamily="34" charset="77"/>
              </a:rPr>
              <a:t>, 13-22.</a:t>
            </a:r>
            <a:br>
              <a:rPr lang="en-US" sz="1600" dirty="0">
                <a:solidFill>
                  <a:srgbClr val="495455"/>
                </a:solidFill>
                <a:latin typeface="Acumin Pro" panose="020B0504020202020204" pitchFamily="34" charset="77"/>
              </a:rPr>
            </a:br>
            <a:endParaRPr lang="en-US" sz="1600" dirty="0">
              <a:solidFill>
                <a:srgbClr val="495455"/>
              </a:solidFill>
              <a:latin typeface="Acumin Pro" panose="020B0504020202020204" pitchFamily="34" charset="77"/>
            </a:endParaRPr>
          </a:p>
          <a:p>
            <a:pPr marL="0" indent="0">
              <a:buNone/>
            </a:pPr>
            <a:r>
              <a:rPr lang="en-US" sz="1600" dirty="0">
                <a:solidFill>
                  <a:srgbClr val="495455"/>
                </a:solidFill>
                <a:latin typeface="Acumin Pro" panose="020B0504020202020204" pitchFamily="34" charset="77"/>
              </a:rPr>
              <a:t>Hochschild, A.R. (1983). </a:t>
            </a:r>
            <a:r>
              <a:rPr lang="en-US" sz="1600" i="1" dirty="0">
                <a:solidFill>
                  <a:srgbClr val="495455"/>
                </a:solidFill>
                <a:latin typeface="Acumin Pro" panose="020B0504020202020204" pitchFamily="34" charset="77"/>
              </a:rPr>
              <a:t>The managed heart: Commercialization of human feeling</a:t>
            </a:r>
            <a:r>
              <a:rPr lang="en-US" sz="1600" dirty="0">
                <a:solidFill>
                  <a:srgbClr val="495455"/>
                </a:solidFill>
                <a:latin typeface="Acumin Pro" panose="020B0504020202020204" pitchFamily="34" charset="77"/>
              </a:rPr>
              <a:t>. University of California Press.</a:t>
            </a:r>
            <a:br>
              <a:rPr lang="en-US" sz="1600" dirty="0">
                <a:solidFill>
                  <a:srgbClr val="495455"/>
                </a:solidFill>
                <a:latin typeface="Acumin Pro" panose="020B0504020202020204" pitchFamily="34" charset="77"/>
              </a:rPr>
            </a:br>
            <a:endParaRPr lang="en-US" sz="1600" dirty="0">
              <a:solidFill>
                <a:srgbClr val="495455"/>
              </a:solidFill>
              <a:latin typeface="Acumin Pro" panose="020B0504020202020204" pitchFamily="34" charset="77"/>
            </a:endParaRPr>
          </a:p>
          <a:p>
            <a:pPr marL="0" indent="0">
              <a:buNone/>
            </a:pPr>
            <a:r>
              <a:rPr lang="en-US" sz="1600" dirty="0">
                <a:solidFill>
                  <a:srgbClr val="495455"/>
                </a:solidFill>
                <a:latin typeface="Acumin Pro" panose="020B0504020202020204" pitchFamily="34" charset="77"/>
                <a:ea typeface="Arial" charset="0"/>
                <a:cs typeface="Arial" charset="0"/>
              </a:rPr>
              <a:t>Martínez-</a:t>
            </a:r>
            <a:r>
              <a:rPr lang="en-US" sz="1600" dirty="0" err="1">
                <a:solidFill>
                  <a:srgbClr val="495455"/>
                </a:solidFill>
                <a:latin typeface="Acumin Pro" panose="020B0504020202020204" pitchFamily="34" charset="77"/>
                <a:ea typeface="Arial" charset="0"/>
                <a:cs typeface="Arial" charset="0"/>
              </a:rPr>
              <a:t>Iñigo</a:t>
            </a:r>
            <a:r>
              <a:rPr lang="en-US" sz="1600" dirty="0">
                <a:solidFill>
                  <a:srgbClr val="495455"/>
                </a:solidFill>
                <a:latin typeface="Acumin Pro" panose="020B0504020202020204" pitchFamily="34" charset="77"/>
                <a:ea typeface="Arial" charset="0"/>
                <a:cs typeface="Arial" charset="0"/>
              </a:rPr>
              <a:t>, D., </a:t>
            </a:r>
            <a:r>
              <a:rPr lang="en-US" sz="1600" dirty="0" err="1">
                <a:solidFill>
                  <a:srgbClr val="495455"/>
                </a:solidFill>
                <a:latin typeface="Acumin Pro" panose="020B0504020202020204" pitchFamily="34" charset="77"/>
                <a:ea typeface="Arial" charset="0"/>
                <a:cs typeface="Arial" charset="0"/>
              </a:rPr>
              <a:t>Totterdell</a:t>
            </a:r>
            <a:r>
              <a:rPr lang="en-US" sz="1600" dirty="0">
                <a:solidFill>
                  <a:srgbClr val="495455"/>
                </a:solidFill>
                <a:latin typeface="Acumin Pro" panose="020B0504020202020204" pitchFamily="34" charset="77"/>
                <a:ea typeface="Arial" charset="0"/>
                <a:cs typeface="Arial" charset="0"/>
              </a:rPr>
              <a:t>, P., </a:t>
            </a:r>
            <a:r>
              <a:rPr lang="en-US" sz="1600" dirty="0" err="1">
                <a:solidFill>
                  <a:srgbClr val="495455"/>
                </a:solidFill>
                <a:latin typeface="Acumin Pro" panose="020B0504020202020204" pitchFamily="34" charset="77"/>
                <a:ea typeface="Arial" charset="0"/>
                <a:cs typeface="Arial" charset="0"/>
              </a:rPr>
              <a:t>Alocver</a:t>
            </a:r>
            <a:r>
              <a:rPr lang="en-US" sz="1600" dirty="0">
                <a:solidFill>
                  <a:srgbClr val="495455"/>
                </a:solidFill>
                <a:latin typeface="Acumin Pro" panose="020B0504020202020204" pitchFamily="34" charset="77"/>
                <a:ea typeface="Arial" charset="0"/>
                <a:cs typeface="Arial" charset="0"/>
              </a:rPr>
              <a:t>, C.M., &amp; Holman, D. (2007). Emotional </a:t>
            </a:r>
            <a:r>
              <a:rPr lang="en-US" sz="1600" dirty="0" err="1">
                <a:solidFill>
                  <a:srgbClr val="495455"/>
                </a:solidFill>
                <a:latin typeface="Acumin Pro" panose="020B0504020202020204" pitchFamily="34" charset="77"/>
                <a:ea typeface="Arial" charset="0"/>
                <a:cs typeface="Arial" charset="0"/>
              </a:rPr>
              <a:t>labour</a:t>
            </a:r>
            <a:r>
              <a:rPr lang="en-US" sz="1600" dirty="0">
                <a:solidFill>
                  <a:srgbClr val="495455"/>
                </a:solidFill>
                <a:latin typeface="Acumin Pro" panose="020B0504020202020204" pitchFamily="34" charset="77"/>
                <a:ea typeface="Arial" charset="0"/>
                <a:cs typeface="Arial" charset="0"/>
              </a:rPr>
              <a:t> and emotional exhaustion: Interpersonal and intrapersonal mechanisms. </a:t>
            </a:r>
            <a:r>
              <a:rPr lang="en-US" sz="1600" i="1" dirty="0">
                <a:solidFill>
                  <a:srgbClr val="495455"/>
                </a:solidFill>
                <a:latin typeface="Acumin Pro" panose="020B0504020202020204" pitchFamily="34" charset="77"/>
                <a:ea typeface="Arial" charset="0"/>
                <a:cs typeface="Arial" charset="0"/>
              </a:rPr>
              <a:t>Work &amp; Stress, 21</a:t>
            </a:r>
            <a:r>
              <a:rPr lang="en-US" sz="1600" dirty="0">
                <a:solidFill>
                  <a:srgbClr val="495455"/>
                </a:solidFill>
                <a:latin typeface="Acumin Pro" panose="020B0504020202020204" pitchFamily="34" charset="77"/>
                <a:ea typeface="Arial" charset="0"/>
                <a:cs typeface="Arial" charset="0"/>
              </a:rPr>
              <a:t>, 30-47. </a:t>
            </a:r>
            <a:br>
              <a:rPr lang="en-US" sz="1600" dirty="0">
                <a:solidFill>
                  <a:srgbClr val="495455"/>
                </a:solidFill>
                <a:latin typeface="Acumin Pro" panose="020B0504020202020204" pitchFamily="34" charset="77"/>
                <a:ea typeface="Arial" charset="0"/>
                <a:cs typeface="Arial" charset="0"/>
              </a:rPr>
            </a:br>
            <a:endParaRPr lang="en-US" sz="1600" dirty="0">
              <a:solidFill>
                <a:srgbClr val="495455"/>
              </a:solidFill>
              <a:latin typeface="Acumin Pro" panose="020B0504020202020204" pitchFamily="34" charset="77"/>
              <a:ea typeface="Arial" charset="0"/>
              <a:cs typeface="Arial" charset="0"/>
            </a:endParaRPr>
          </a:p>
          <a:p>
            <a:pPr marL="0" indent="0">
              <a:buNone/>
            </a:pPr>
            <a:r>
              <a:rPr lang="en-US" sz="1600" dirty="0" err="1">
                <a:solidFill>
                  <a:srgbClr val="495455"/>
                </a:solidFill>
                <a:latin typeface="Acumin Pro" panose="020B0504020202020204" pitchFamily="34" charset="77"/>
                <a:ea typeface="Arial" charset="0"/>
                <a:cs typeface="Arial" charset="0"/>
              </a:rPr>
              <a:t>Näring</a:t>
            </a:r>
            <a:r>
              <a:rPr lang="en-US" sz="1600" dirty="0">
                <a:solidFill>
                  <a:srgbClr val="495455"/>
                </a:solidFill>
                <a:latin typeface="Acumin Pro" panose="020B0504020202020204" pitchFamily="34" charset="77"/>
                <a:ea typeface="Arial" charset="0"/>
                <a:cs typeface="Arial" charset="0"/>
              </a:rPr>
              <a:t>, G., </a:t>
            </a:r>
            <a:r>
              <a:rPr lang="en-US" sz="1600" dirty="0" err="1">
                <a:solidFill>
                  <a:srgbClr val="495455"/>
                </a:solidFill>
                <a:latin typeface="Acumin Pro" panose="020B0504020202020204" pitchFamily="34" charset="77"/>
                <a:ea typeface="Arial" charset="0"/>
                <a:cs typeface="Arial" charset="0"/>
              </a:rPr>
              <a:t>Briȅt</a:t>
            </a:r>
            <a:r>
              <a:rPr lang="en-US" sz="1600" dirty="0">
                <a:solidFill>
                  <a:srgbClr val="495455"/>
                </a:solidFill>
                <a:latin typeface="Acumin Pro" panose="020B0504020202020204" pitchFamily="34" charset="77"/>
                <a:ea typeface="Arial" charset="0"/>
                <a:cs typeface="Arial" charset="0"/>
              </a:rPr>
              <a:t>, M., &amp; Brouwers, A. (2006). Beyond demand-control: Emotional </a:t>
            </a:r>
            <a:r>
              <a:rPr lang="en-US" sz="1600" dirty="0" err="1">
                <a:solidFill>
                  <a:srgbClr val="495455"/>
                </a:solidFill>
                <a:latin typeface="Acumin Pro" panose="020B0504020202020204" pitchFamily="34" charset="77"/>
                <a:ea typeface="Arial" charset="0"/>
                <a:cs typeface="Arial" charset="0"/>
              </a:rPr>
              <a:t>labour</a:t>
            </a:r>
            <a:r>
              <a:rPr lang="en-US" sz="1600" dirty="0">
                <a:solidFill>
                  <a:srgbClr val="495455"/>
                </a:solidFill>
                <a:latin typeface="Acumin Pro" panose="020B0504020202020204" pitchFamily="34" charset="77"/>
                <a:ea typeface="Arial" charset="0"/>
                <a:cs typeface="Arial" charset="0"/>
              </a:rPr>
              <a:t> and symptoms of burnout in teachers. </a:t>
            </a:r>
            <a:r>
              <a:rPr lang="en-US" sz="1600" i="1" dirty="0">
                <a:solidFill>
                  <a:srgbClr val="495455"/>
                </a:solidFill>
                <a:latin typeface="Acumin Pro" panose="020B0504020202020204" pitchFamily="34" charset="77"/>
                <a:ea typeface="Arial" charset="0"/>
                <a:cs typeface="Arial" charset="0"/>
              </a:rPr>
              <a:t>Work &amp; Stress, 20</a:t>
            </a:r>
            <a:r>
              <a:rPr lang="en-US" sz="1600" dirty="0">
                <a:solidFill>
                  <a:srgbClr val="495455"/>
                </a:solidFill>
                <a:latin typeface="Acumin Pro" panose="020B0504020202020204" pitchFamily="34" charset="77"/>
                <a:ea typeface="Arial" charset="0"/>
                <a:cs typeface="Arial" charset="0"/>
              </a:rPr>
              <a:t>, 303-315. </a:t>
            </a:r>
            <a:br>
              <a:rPr lang="en-US" sz="1600" dirty="0">
                <a:solidFill>
                  <a:srgbClr val="495455"/>
                </a:solidFill>
                <a:latin typeface="Acumin Pro" panose="020B0504020202020204" pitchFamily="34" charset="77"/>
                <a:ea typeface="Arial" charset="0"/>
                <a:cs typeface="Arial" charset="0"/>
              </a:rPr>
            </a:br>
            <a:endParaRPr lang="en-US" sz="1600" dirty="0">
              <a:solidFill>
                <a:srgbClr val="495455"/>
              </a:solidFill>
              <a:latin typeface="Acumin Pro" panose="020B0504020202020204" pitchFamily="34" charset="77"/>
              <a:ea typeface="Arial" charset="0"/>
              <a:cs typeface="Arial" charset="0"/>
            </a:endParaRPr>
          </a:p>
          <a:p>
            <a:pPr marL="0" indent="0">
              <a:buNone/>
            </a:pPr>
            <a:r>
              <a:rPr lang="en-US" sz="1600" dirty="0">
                <a:solidFill>
                  <a:srgbClr val="495455"/>
                </a:solidFill>
                <a:latin typeface="Acumin Pro" panose="020B0504020202020204" pitchFamily="34" charset="77"/>
                <a:cs typeface="Arial" charset="0"/>
              </a:rPr>
              <a:t>Payne, J. (2009). Emotional </a:t>
            </a:r>
            <a:r>
              <a:rPr lang="en-US" sz="1600" dirty="0" err="1">
                <a:solidFill>
                  <a:srgbClr val="495455"/>
                </a:solidFill>
                <a:latin typeface="Acumin Pro" panose="020B0504020202020204" pitchFamily="34" charset="77"/>
                <a:cs typeface="Arial" charset="0"/>
              </a:rPr>
              <a:t>labour</a:t>
            </a:r>
            <a:r>
              <a:rPr lang="en-US" sz="1600" dirty="0">
                <a:solidFill>
                  <a:srgbClr val="495455"/>
                </a:solidFill>
                <a:latin typeface="Acumin Pro" panose="020B0504020202020204" pitchFamily="34" charset="77"/>
                <a:cs typeface="Arial" charset="0"/>
              </a:rPr>
              <a:t> and skill: A </a:t>
            </a:r>
            <a:r>
              <a:rPr lang="en-US" sz="1600">
                <a:solidFill>
                  <a:srgbClr val="495455"/>
                </a:solidFill>
                <a:latin typeface="Acumin Pro" panose="020B0504020202020204" pitchFamily="34" charset="77"/>
                <a:cs typeface="Arial" charset="0"/>
              </a:rPr>
              <a:t>reppraisal</a:t>
            </a:r>
            <a:r>
              <a:rPr lang="en-US" sz="1600" dirty="0">
                <a:solidFill>
                  <a:srgbClr val="495455"/>
                </a:solidFill>
                <a:latin typeface="Acumin Pro" panose="020B0504020202020204" pitchFamily="34" charset="77"/>
                <a:cs typeface="Arial" charset="0"/>
              </a:rPr>
              <a:t>. </a:t>
            </a:r>
            <a:r>
              <a:rPr lang="en-US" sz="1600" i="1" dirty="0">
                <a:solidFill>
                  <a:srgbClr val="495455"/>
                </a:solidFill>
                <a:latin typeface="Acumin Pro" panose="020B0504020202020204" pitchFamily="34" charset="77"/>
                <a:cs typeface="Arial" charset="0"/>
              </a:rPr>
              <a:t>Gender, Work &amp; Organization, 16</a:t>
            </a:r>
            <a:r>
              <a:rPr lang="en-US" sz="1600" dirty="0">
                <a:solidFill>
                  <a:srgbClr val="495455"/>
                </a:solidFill>
                <a:latin typeface="Acumin Pro" panose="020B0504020202020204" pitchFamily="34" charset="77"/>
                <a:cs typeface="Arial" charset="0"/>
              </a:rPr>
              <a:t>, 348-367.</a:t>
            </a:r>
            <a:endParaRPr lang="en-US" sz="1600" dirty="0">
              <a:solidFill>
                <a:srgbClr val="495455"/>
              </a:solidFill>
              <a:latin typeface="Acumin Pro" panose="020B0504020202020204" pitchFamily="34" charset="77"/>
            </a:endParaRPr>
          </a:p>
          <a:p>
            <a:endParaRPr lang="en-US" sz="1600" dirty="0">
              <a:solidFill>
                <a:srgbClr val="495455"/>
              </a:solidFill>
              <a:latin typeface="Acumin Pro" panose="020B0504020202020204" pitchFamily="34" charset="77"/>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Emotion labor</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376587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29A485B7B1EC4DA4F654D59ADB3D01" ma:contentTypeVersion="13" ma:contentTypeDescription="Create a new document." ma:contentTypeScope="" ma:versionID="4b296ec78e9dc6a9e0a0c2063bcfc54d">
  <xsd:schema xmlns:xsd="http://www.w3.org/2001/XMLSchema" xmlns:xs="http://www.w3.org/2001/XMLSchema" xmlns:p="http://schemas.microsoft.com/office/2006/metadata/properties" xmlns:ns3="ef03a106-ded3-4546-b6fe-152392442cd0" xmlns:ns4="2ecebcb8-14ff-4058-b9fa-ad0dd378f1d4" targetNamespace="http://schemas.microsoft.com/office/2006/metadata/properties" ma:root="true" ma:fieldsID="a166bea9c784bf21f614d1d671a69590" ns3:_="" ns4:_="">
    <xsd:import namespace="ef03a106-ded3-4546-b6fe-152392442cd0"/>
    <xsd:import namespace="2ecebcb8-14ff-4058-b9fa-ad0dd378f1d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a106-ded3-4546-b6fe-152392442cd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cebcb8-14ff-4058-b9fa-ad0dd378f1d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20A720-F230-4AED-8332-4D2DE06581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03a106-ded3-4546-b6fe-152392442cd0"/>
    <ds:schemaRef ds:uri="2ecebcb8-14ff-4058-b9fa-ad0dd378f1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519750-F1D4-4F72-8E3A-FE8D400C3A1B}">
  <ds:schemaRefs>
    <ds:schemaRef ds:uri="http://schemas.microsoft.com/sharepoint/v3/contenttype/forms"/>
  </ds:schemaRefs>
</ds:datastoreItem>
</file>

<file path=customXml/itemProps3.xml><?xml version="1.0" encoding="utf-8"?>
<ds:datastoreItem xmlns:ds="http://schemas.openxmlformats.org/officeDocument/2006/customXml" ds:itemID="{C64308DC-3079-45CE-A9AC-4BE26EEA8FE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ecebcb8-14ff-4058-b9fa-ad0dd378f1d4"/>
    <ds:schemaRef ds:uri="ef03a106-ded3-4546-b6fe-152392442c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70</TotalTime>
  <Words>782</Words>
  <Application>Microsoft Office PowerPoint</Application>
  <PresentationFormat>Widescreen</PresentationFormat>
  <Paragraphs>53</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Acumin Pro</vt: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Patton, Kelsey Elizabeth</cp:lastModifiedBy>
  <cp:revision>16</cp:revision>
  <dcterms:created xsi:type="dcterms:W3CDTF">2018-08-27T14:09:00Z</dcterms:created>
  <dcterms:modified xsi:type="dcterms:W3CDTF">2022-06-29T16:56:36Z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0x0101005429A485B7B1EC4DA4F654D59ADB3D01</vt:lpwstr>
  </property>
</Properties>
</file>